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13"/>
  </p:notesMasterIdLst>
  <p:sldIdLst>
    <p:sldId id="256" r:id="rId3"/>
    <p:sldId id="266" r:id="rId4"/>
    <p:sldId id="291" r:id="rId5"/>
    <p:sldId id="267" r:id="rId6"/>
    <p:sldId id="286" r:id="rId7"/>
    <p:sldId id="287" r:id="rId8"/>
    <p:sldId id="288" r:id="rId9"/>
    <p:sldId id="289" r:id="rId10"/>
    <p:sldId id="290" r:id="rId11"/>
    <p:sldId id="292" r:id="rId1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gRZZcrDbK5BFWXFr2I+PqWOdCG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1F769B-AB02-40AE-AF51-FDA37FFC71D0}">
  <a:tblStyle styleId="{4E1F769B-AB02-40AE-AF51-FDA37FFC71D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7E8E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7E8EB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6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66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6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023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4233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8855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3050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963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952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4655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71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dwin A Stevens Hall">
  <p:cSld name="Edwin A Stevens Hall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1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1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51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" name="Google Shape;16;p51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51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51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1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51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3"/>
          <p:cNvSpPr txBox="1">
            <a:spLocks noGrp="1"/>
          </p:cNvSpPr>
          <p:nvPr>
            <p:ph type="title"/>
          </p:nvPr>
        </p:nvSpPr>
        <p:spPr>
          <a:xfrm>
            <a:off x="628650" y="243164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63"/>
          <p:cNvSpPr txBox="1">
            <a:spLocks noGrp="1"/>
          </p:cNvSpPr>
          <p:nvPr>
            <p:ph type="body" idx="1"/>
          </p:nvPr>
        </p:nvSpPr>
        <p:spPr>
          <a:xfrm>
            <a:off x="628650" y="1788853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63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6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63"/>
          <p:cNvCxnSpPr/>
          <p:nvPr/>
        </p:nvCxnSpPr>
        <p:spPr>
          <a:xfrm>
            <a:off x="628650" y="1568726"/>
            <a:ext cx="78867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</p:cxnSp>
      <p:sp>
        <p:nvSpPr>
          <p:cNvPr id="95" name="Google Shape;95;p63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">
  <p:cSld name="Data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4" descr="/Users/jasonrodriguez/Projects/Power Points/FINAL Template/images/images/PPT_Template_Head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4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64"/>
          <p:cNvSpPr txBox="1">
            <a:spLocks noGrp="1"/>
          </p:cNvSpPr>
          <p:nvPr>
            <p:ph type="body" idx="1"/>
          </p:nvPr>
        </p:nvSpPr>
        <p:spPr>
          <a:xfrm>
            <a:off x="227012" y="2558866"/>
            <a:ext cx="5648949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64"/>
          <p:cNvSpPr txBox="1">
            <a:spLocks noGrp="1"/>
          </p:cNvSpPr>
          <p:nvPr>
            <p:ph type="body" idx="2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64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Century Gothic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4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Subhead w/ Bullet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5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5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65"/>
          <p:cNvSpPr txBox="1">
            <a:spLocks noGrp="1"/>
          </p:cNvSpPr>
          <p:nvPr>
            <p:ph type="body" idx="1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65"/>
          <p:cNvSpPr txBox="1">
            <a:spLocks noGrp="1"/>
          </p:cNvSpPr>
          <p:nvPr>
            <p:ph type="body" idx="2"/>
          </p:nvPr>
        </p:nvSpPr>
        <p:spPr>
          <a:xfrm>
            <a:off x="227012" y="2558866"/>
            <a:ext cx="8691561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65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6"/>
          <p:cNvSpPr txBox="1">
            <a:spLocks noGrp="1"/>
          </p:cNvSpPr>
          <p:nvPr>
            <p:ph type="dt" idx="10"/>
          </p:nvPr>
        </p:nvSpPr>
        <p:spPr>
          <a:xfrm>
            <a:off x="457200" y="632460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66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66"/>
          <p:cNvSpPr txBox="1">
            <a:spLocks noGrp="1"/>
          </p:cNvSpPr>
          <p:nvPr>
            <p:ph type="sldNum" idx="12"/>
          </p:nvPr>
        </p:nvSpPr>
        <p:spPr>
          <a:xfrm>
            <a:off x="6553200" y="632460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">
  <p:cSld name="Title with no Subhead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4"/>
          <p:cNvSpPr txBox="1">
            <a:spLocks noGrp="1"/>
          </p:cNvSpPr>
          <p:nvPr>
            <p:ph type="body" idx="1"/>
          </p:nvPr>
        </p:nvSpPr>
        <p:spPr>
          <a:xfrm>
            <a:off x="227012" y="1584190"/>
            <a:ext cx="8682404" cy="451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54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54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28" name="Google Shape;128;p54"/>
          <p:cNvSpPr txBox="1">
            <a:spLocks noGrp="1"/>
          </p:cNvSpPr>
          <p:nvPr>
            <p:ph type="ftr" idx="11"/>
          </p:nvPr>
        </p:nvSpPr>
        <p:spPr>
          <a:xfrm>
            <a:off x="1682840" y="6519571"/>
            <a:ext cx="3887272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Subhead w/ Bullet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7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31" name="Google Shape;131;p67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67"/>
          <p:cNvSpPr txBox="1">
            <a:spLocks noGrp="1"/>
          </p:cNvSpPr>
          <p:nvPr>
            <p:ph type="body" idx="1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67"/>
          <p:cNvSpPr txBox="1">
            <a:spLocks noGrp="1"/>
          </p:cNvSpPr>
          <p:nvPr>
            <p:ph type="body" idx="2"/>
          </p:nvPr>
        </p:nvSpPr>
        <p:spPr>
          <a:xfrm>
            <a:off x="227012" y="2558866"/>
            <a:ext cx="8691561" cy="353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No Bullets">
  <p:cSld name="Subhead w/ No Bulle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8"/>
          <p:cNvSpPr txBox="1">
            <a:spLocks noGrp="1"/>
          </p:cNvSpPr>
          <p:nvPr>
            <p:ph type="body" idx="1"/>
          </p:nvPr>
        </p:nvSpPr>
        <p:spPr>
          <a:xfrm>
            <a:off x="227012" y="2549390"/>
            <a:ext cx="8682404" cy="354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○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68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68"/>
          <p:cNvSpPr txBox="1">
            <a:spLocks noGrp="1"/>
          </p:cNvSpPr>
          <p:nvPr>
            <p:ph type="body" idx="2"/>
          </p:nvPr>
        </p:nvSpPr>
        <p:spPr>
          <a:xfrm>
            <a:off x="227012" y="1585820"/>
            <a:ext cx="8691561" cy="8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68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">
  <p:cSld name="Title with no Subhead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5"/>
          <p:cNvSpPr txBox="1">
            <a:spLocks noGrp="1"/>
          </p:cNvSpPr>
          <p:nvPr>
            <p:ph type="body" idx="1"/>
          </p:nvPr>
        </p:nvSpPr>
        <p:spPr>
          <a:xfrm>
            <a:off x="227012" y="1584190"/>
            <a:ext cx="8682404" cy="451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55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55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5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1">
  <p:cSld name="Campus Aerial 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6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6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6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1" name="Google Shape;31;p56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6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6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6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bbio Center Skyline">
  <p:cSld name="Babbio Center Skylin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7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7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7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" name="Google Shape;40;p57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7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7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7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dwin A. Stevens Hall">
  <p:cSld name="Edwin A. Stevens Hall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8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8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58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9" name="Google Shape;49;p58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8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8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8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2">
  <p:cSld name="Campus Aerial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9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59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59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8" name="Google Shape;58;p59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9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9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9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3">
  <p:cSld name="Campus Aerial 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0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0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0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7" name="Google Shape;67;p60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60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0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0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us Aerial 4">
  <p:cSld name="Campus Aerial 4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1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1" cy="201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61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61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1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6" name="Google Shape;76;p61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61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61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1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tract">
  <p:cSld name="Abstra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62" descr="abstractB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62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2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62"/>
          <p:cNvSpPr txBox="1">
            <a:spLocks noGrp="1"/>
          </p:cNvSpPr>
          <p:nvPr>
            <p:ph type="body" idx="1"/>
          </p:nvPr>
        </p:nvSpPr>
        <p:spPr>
          <a:xfrm>
            <a:off x="123825" y="1364340"/>
            <a:ext cx="6284231" cy="27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62"/>
          <p:cNvSpPr txBox="1">
            <a:spLocks noGrp="1"/>
          </p:cNvSpPr>
          <p:nvPr>
            <p:ph type="body" idx="2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  <a:defRPr sz="22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6" name="Google Shape;86;p62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8" cy="8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62"/>
          <p:cNvSpPr txBox="1">
            <a:spLocks noGrp="1"/>
          </p:cNvSpPr>
          <p:nvPr>
            <p:ph type="body" idx="3"/>
          </p:nvPr>
        </p:nvSpPr>
        <p:spPr>
          <a:xfrm>
            <a:off x="5275942" y="4209142"/>
            <a:ext cx="3708400" cy="190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62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>
            <a:spLocks noGrp="1"/>
          </p:cNvSpPr>
          <p:nvPr>
            <p:ph type="ftr" idx="11"/>
          </p:nvPr>
        </p:nvSpPr>
        <p:spPr>
          <a:xfrm>
            <a:off x="6047030" y="6520371"/>
            <a:ext cx="2938211" cy="20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272783"/>
            <a:ext cx="9144000" cy="5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2" descr="/Users/jasonrodriguez/Projects/Power Points/FINAL Template/images/images/PPT_Template_Header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2"/>
          <p:cNvSpPr txBox="1">
            <a:spLocks noGrp="1"/>
          </p:cNvSpPr>
          <p:nvPr>
            <p:ph type="sldNum" idx="12"/>
          </p:nvPr>
        </p:nvSpPr>
        <p:spPr>
          <a:xfrm>
            <a:off x="8686800" y="6529848"/>
            <a:ext cx="407673" cy="22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19" name="Google Shape;119;p52"/>
          <p:cNvSpPr txBox="1"/>
          <p:nvPr/>
        </p:nvSpPr>
        <p:spPr>
          <a:xfrm>
            <a:off x="1682840" y="6519571"/>
            <a:ext cx="4550534" cy="24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3"/>
              <a:buFont typeface="Century Gothic"/>
              <a:buNone/>
            </a:pPr>
            <a:r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2017 Stevens Institute of Technology. All Rights Reserved.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gif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body" idx="1"/>
          </p:nvPr>
        </p:nvSpPr>
        <p:spPr>
          <a:xfrm>
            <a:off x="49325" y="1831182"/>
            <a:ext cx="3376120" cy="808497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dirty="0"/>
              <a:t>Week 10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br>
              <a:rPr lang="en-US" sz="32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32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1"/>
          <p:cNvSpPr txBox="1">
            <a:spLocks noGrp="1"/>
          </p:cNvSpPr>
          <p:nvPr>
            <p:ph type="body" idx="3"/>
          </p:nvPr>
        </p:nvSpPr>
        <p:spPr>
          <a:xfrm>
            <a:off x="123825" y="3512451"/>
            <a:ext cx="5776200" cy="1700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dirty="0"/>
              <a:t>CPE 487 Digital System Design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000" dirty="0"/>
              <a:t>Darian Muresan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000" dirty="0" err="1"/>
              <a:t>dmuresan@stevens.edu</a:t>
            </a:r>
            <a:endParaRPr sz="2000" dirty="0"/>
          </a:p>
        </p:txBody>
      </p:sp>
      <p:sp>
        <p:nvSpPr>
          <p:cNvPr id="146" name="Google Shape;146;p1"/>
          <p:cNvSpPr txBox="1"/>
          <p:nvPr/>
        </p:nvSpPr>
        <p:spPr>
          <a:xfrm>
            <a:off x="49325" y="6490150"/>
            <a:ext cx="6132600" cy="3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alibri"/>
                <a:ea typeface="Calibri"/>
                <a:cs typeface="Calibri"/>
                <a:sym typeface="Calibri"/>
              </a:rPr>
              <a:t>                                       </a:t>
            </a:r>
            <a:r>
              <a:rPr lang="en-US" sz="10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2020 Stevens Institute of Technology. All Rights Reserved.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3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46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Understanding The Class Progress …</a:t>
            </a:r>
            <a:endParaRPr sz="2800" dirty="0"/>
          </a:p>
        </p:txBody>
      </p:sp>
      <p:sp>
        <p:nvSpPr>
          <p:cNvPr id="421" name="Google Shape;421;p33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/>
          </a:p>
        </p:txBody>
      </p:sp>
      <p:sp>
        <p:nvSpPr>
          <p:cNvPr id="423" name="Google Shape;423;p33"/>
          <p:cNvSpPr txBox="1"/>
          <p:nvPr/>
        </p:nvSpPr>
        <p:spPr>
          <a:xfrm>
            <a:off x="49325" y="6490150"/>
            <a:ext cx="6132600" cy="3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Calibri"/>
                <a:ea typeface="Calibri"/>
                <a:cs typeface="Calibri"/>
                <a:sym typeface="Calibri"/>
              </a:rPr>
              <a:t>                                       </a:t>
            </a:r>
            <a:r>
              <a:rPr lang="en-US" sz="105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2020 Stevens Institute of Technology. All Rights Reserved.</a:t>
            </a:r>
            <a:endParaRPr sz="105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357B5-B7BA-2974-6C46-E01CF6FABF90}"/>
              </a:ext>
            </a:extLst>
          </p:cNvPr>
          <p:cNvSpPr txBox="1"/>
          <p:nvPr/>
        </p:nvSpPr>
        <p:spPr>
          <a:xfrm>
            <a:off x="693683" y="1366345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machines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53B44-A2E6-D7B7-D1CA-00244550BE60}"/>
              </a:ext>
            </a:extLst>
          </p:cNvPr>
          <p:cNvSpPr txBox="1"/>
          <p:nvPr/>
        </p:nvSpPr>
        <p:spPr>
          <a:xfrm>
            <a:off x="3429676" y="1865586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machines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39A16-3DA6-AA9B-622D-778EABBCA3C6}"/>
              </a:ext>
            </a:extLst>
          </p:cNvPr>
          <p:cNvSpPr txBox="1"/>
          <p:nvPr/>
        </p:nvSpPr>
        <p:spPr>
          <a:xfrm>
            <a:off x="6101256" y="2626098"/>
            <a:ext cx="15397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D-Flip-Flops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444319-5BAE-ACD2-4BB2-1A3E48CA2A52}"/>
              </a:ext>
            </a:extLst>
          </p:cNvPr>
          <p:cNvSpPr txBox="1"/>
          <p:nvPr/>
        </p:nvSpPr>
        <p:spPr>
          <a:xfrm>
            <a:off x="961316" y="2933875"/>
            <a:ext cx="16137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J-K-Flip-Flops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4DDFD-4839-09F3-EF80-CD5C60A2B64A}"/>
              </a:ext>
            </a:extLst>
          </p:cNvPr>
          <p:cNvSpPr txBox="1"/>
          <p:nvPr/>
        </p:nvSpPr>
        <p:spPr>
          <a:xfrm>
            <a:off x="3566120" y="3141893"/>
            <a:ext cx="20464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Truth/Function Tables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20276A-EF93-1432-67A6-BFB4965F35C6}"/>
              </a:ext>
            </a:extLst>
          </p:cNvPr>
          <p:cNvSpPr txBox="1"/>
          <p:nvPr/>
        </p:nvSpPr>
        <p:spPr>
          <a:xfrm>
            <a:off x="4713780" y="3924126"/>
            <a:ext cx="1518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Karnaugh Maps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C79DB-D1C3-83A7-E141-2FFA6113318E}"/>
              </a:ext>
            </a:extLst>
          </p:cNvPr>
          <p:cNvSpPr txBox="1"/>
          <p:nvPr/>
        </p:nvSpPr>
        <p:spPr>
          <a:xfrm>
            <a:off x="1768175" y="4163725"/>
            <a:ext cx="1518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Memory Buffers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1D2EF2-EC6C-F054-8BF4-A25B13321F98}"/>
              </a:ext>
            </a:extLst>
          </p:cNvPr>
          <p:cNvSpPr txBox="1"/>
          <p:nvPr/>
        </p:nvSpPr>
        <p:spPr>
          <a:xfrm>
            <a:off x="3053636" y="4906066"/>
            <a:ext cx="1518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Tri-States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800964-4EC2-7B22-C165-E63534D3A673}"/>
              </a:ext>
            </a:extLst>
          </p:cNvPr>
          <p:cNvSpPr txBox="1"/>
          <p:nvPr/>
        </p:nvSpPr>
        <p:spPr>
          <a:xfrm>
            <a:off x="5170980" y="5068265"/>
            <a:ext cx="1518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Fan-out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A2F806-C4E6-95E5-3F4E-FE88D1B2F259}"/>
              </a:ext>
            </a:extLst>
          </p:cNvPr>
          <p:cNvSpPr txBox="1"/>
          <p:nvPr/>
        </p:nvSpPr>
        <p:spPr>
          <a:xfrm>
            <a:off x="6200503" y="1197476"/>
            <a:ext cx="1518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Fan-in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D267D2-DFA2-C6F7-339B-95ADA6B2F953}"/>
              </a:ext>
            </a:extLst>
          </p:cNvPr>
          <p:cNvSpPr txBox="1"/>
          <p:nvPr/>
        </p:nvSpPr>
        <p:spPr>
          <a:xfrm>
            <a:off x="643990" y="5135883"/>
            <a:ext cx="1518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Counters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896F89-C444-E6E5-69D5-5C1EDE6FEB0A}"/>
              </a:ext>
            </a:extLst>
          </p:cNvPr>
          <p:cNvSpPr txBox="1"/>
          <p:nvPr/>
        </p:nvSpPr>
        <p:spPr>
          <a:xfrm>
            <a:off x="7375261" y="4082619"/>
            <a:ext cx="1518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Mux / De-Mux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693B93-209B-F418-6A1C-DA75B2147175}"/>
              </a:ext>
            </a:extLst>
          </p:cNvPr>
          <p:cNvSpPr txBox="1"/>
          <p:nvPr/>
        </p:nvSpPr>
        <p:spPr>
          <a:xfrm>
            <a:off x="6689344" y="4906065"/>
            <a:ext cx="1810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Pull-Up / Pull-Down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0B0139-86A3-FFB5-4EA3-44F96195B26E}"/>
              </a:ext>
            </a:extLst>
          </p:cNvPr>
          <p:cNvSpPr txBox="1"/>
          <p:nvPr/>
        </p:nvSpPr>
        <p:spPr>
          <a:xfrm>
            <a:off x="548635" y="3624592"/>
            <a:ext cx="16137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Open Collector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E017B0-9865-48A2-6456-3FB31AF827F4}"/>
              </a:ext>
            </a:extLst>
          </p:cNvPr>
          <p:cNvSpPr txBox="1"/>
          <p:nvPr/>
        </p:nvSpPr>
        <p:spPr>
          <a:xfrm>
            <a:off x="5833241" y="1846490"/>
            <a:ext cx="2651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High/Low Level In/out Current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746149-8BCD-33FD-617C-9E5D729B212C}"/>
              </a:ext>
            </a:extLst>
          </p:cNvPr>
          <p:cNvSpPr txBox="1"/>
          <p:nvPr/>
        </p:nvSpPr>
        <p:spPr>
          <a:xfrm>
            <a:off x="436559" y="2188775"/>
            <a:ext cx="2651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A/D &amp; D/A </a:t>
            </a:r>
            <a:r>
              <a:rPr lang="en-US" dirty="0" err="1"/>
              <a:t>Converterts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80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"/>
          <p:cNvSpPr txBox="1">
            <a:spLocks noGrp="1"/>
          </p:cNvSpPr>
          <p:nvPr>
            <p:ph type="body" idx="1"/>
          </p:nvPr>
        </p:nvSpPr>
        <p:spPr>
          <a:xfrm>
            <a:off x="227013" y="1296620"/>
            <a:ext cx="8366964" cy="455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A little about myself and my vantage points</a:t>
            </a:r>
          </a:p>
          <a:p>
            <a:pPr marL="342900" lvl="0" indent="-34290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A little about yourselves and your projects</a:t>
            </a:r>
          </a:p>
          <a:p>
            <a:pPr marL="342900" lvl="0" indent="-34290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>
              <a:buSzPts val="2000"/>
              <a:buFont typeface="Arial" panose="020B0604020202020204" pitchFamily="34" charset="0"/>
              <a:buChar char="•"/>
            </a:pPr>
            <a:r>
              <a:rPr lang="en-US" sz="2400" dirty="0"/>
              <a:t>Relevant project extensions and Ideas for experimenting with VHDL</a:t>
            </a:r>
          </a:p>
          <a:p>
            <a:pPr marL="342900" lvl="0" indent="-34290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0" indent="-342900">
              <a:buSzPts val="2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72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Agenda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971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"/>
          <p:cNvSpPr txBox="1">
            <a:spLocks noGrp="1"/>
          </p:cNvSpPr>
          <p:nvPr>
            <p:ph type="body" idx="1"/>
          </p:nvPr>
        </p:nvSpPr>
        <p:spPr>
          <a:xfrm>
            <a:off x="227013" y="1022351"/>
            <a:ext cx="8682404" cy="508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SzPts val="2000"/>
              <a:buFont typeface="Arial" panose="020B0604020202020204" pitchFamily="34" charset="0"/>
              <a:buChar char="•"/>
            </a:pPr>
            <a:r>
              <a:rPr lang="en-US" sz="1600" dirty="0"/>
              <a:t>Electrical and Computer Engineering, Ph.D. – Cornell University</a:t>
            </a:r>
          </a:p>
          <a:p>
            <a:pPr marL="800100" lvl="1" indent="-342900">
              <a:buSzPts val="2000"/>
              <a:buFont typeface="Arial" panose="020B0604020202020204" pitchFamily="34" charset="0"/>
              <a:buChar char="•"/>
            </a:pPr>
            <a:r>
              <a:rPr lang="en-US" sz="1400" dirty="0"/>
              <a:t>Image and Signal Processing</a:t>
            </a:r>
          </a:p>
          <a:p>
            <a:pPr marL="800100" lvl="1" indent="-342900"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Computer Vision</a:t>
            </a:r>
          </a:p>
          <a:p>
            <a:pPr marL="800100" lvl="1" indent="-342900"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Machine and Deep Learning</a:t>
            </a:r>
          </a:p>
          <a:p>
            <a:pPr marL="342900" lvl="0" indent="-342900">
              <a:buSzPts val="2000"/>
              <a:buFont typeface="Arial" panose="020B0604020202020204" pitchFamily="34" charset="0"/>
              <a:buChar char="•"/>
            </a:pPr>
            <a:r>
              <a:rPr lang="en-US" sz="1600" dirty="0"/>
              <a:t>Mathematics and ECE Undergraduate – University of Washington, Seattle</a:t>
            </a:r>
          </a:p>
          <a:p>
            <a:pPr marL="342900" lvl="0" indent="-342900">
              <a:buSzPts val="2000"/>
              <a:buFont typeface="Arial" panose="020B0604020202020204" pitchFamily="34" charset="0"/>
              <a:buChar char="•"/>
            </a:pPr>
            <a:r>
              <a:rPr lang="en-US" sz="1600" dirty="0"/>
              <a:t>Large Companies Industry Experience</a:t>
            </a:r>
          </a:p>
          <a:p>
            <a:pPr marL="800100" lvl="1" indent="-342900">
              <a:buSzPts val="2000"/>
              <a:buFont typeface="Arial" panose="020B0604020202020204" pitchFamily="34" charset="0"/>
              <a:buChar char="•"/>
            </a:pPr>
            <a:r>
              <a:rPr lang="en-US" sz="1400" dirty="0"/>
              <a:t>HP</a:t>
            </a:r>
          </a:p>
          <a:p>
            <a:pPr marL="800100" lvl="1" indent="-342900"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DARPA</a:t>
            </a:r>
          </a:p>
          <a:p>
            <a:pPr marL="800100" lvl="1" indent="-342900"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Leidos</a:t>
            </a:r>
          </a:p>
          <a:p>
            <a:pPr marL="800100" lvl="1" indent="-342900"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SAIC</a:t>
            </a:r>
          </a:p>
          <a:p>
            <a:pPr marL="342900" lvl="0" indent="-342900">
              <a:buSzPts val="2000"/>
              <a:buFont typeface="Arial" panose="020B0604020202020204" pitchFamily="34" charset="0"/>
              <a:buChar char="•"/>
            </a:pPr>
            <a:r>
              <a:rPr lang="en-US" sz="1600" dirty="0"/>
              <a:t>Executive partner in four startups</a:t>
            </a:r>
          </a:p>
          <a:p>
            <a:pPr marL="342900" lvl="0" indent="-342900">
              <a:buSzPts val="2000"/>
              <a:buFont typeface="Arial" panose="020B0604020202020204" pitchFamily="34" charset="0"/>
              <a:buChar char="•"/>
            </a:pPr>
            <a:r>
              <a:rPr lang="en-US" sz="1600" dirty="0"/>
              <a:t>Co-Founder of two small software companies</a:t>
            </a:r>
          </a:p>
          <a:p>
            <a:pPr marL="800100" lvl="1" indent="-342900">
              <a:buSzPts val="2000"/>
              <a:buFont typeface="Arial" panose="020B0604020202020204" pitchFamily="34" charset="0"/>
              <a:buChar char="•"/>
            </a:pPr>
            <a:r>
              <a:rPr lang="en-US" sz="1400" dirty="0" err="1"/>
              <a:t>Iconasys.com</a:t>
            </a:r>
            <a:endParaRPr lang="en-US" sz="1400" dirty="0"/>
          </a:p>
          <a:p>
            <a:pPr marL="800100" lvl="1" indent="-342900">
              <a:buSzPts val="2000"/>
              <a:buFont typeface="Arial" panose="020B0604020202020204" pitchFamily="34" charset="0"/>
              <a:buChar char="•"/>
            </a:pPr>
            <a:r>
              <a:rPr lang="en-US" sz="1600" dirty="0" err="1"/>
              <a:t>DMMD.net</a:t>
            </a:r>
            <a:endParaRPr lang="en-US" sz="1600" dirty="0"/>
          </a:p>
          <a:p>
            <a:pPr marL="285750" lvl="0" indent="-285750">
              <a:buSzPts val="2000"/>
              <a:buFont typeface="Arial" panose="020B0604020202020204" pitchFamily="34" charset="0"/>
              <a:buChar char="•"/>
            </a:pPr>
            <a:r>
              <a:rPr lang="en-US" sz="1600" dirty="0"/>
              <a:t>Second semester teaching</a:t>
            </a:r>
          </a:p>
        </p:txBody>
      </p:sp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A Little About Me</a:t>
            </a:r>
            <a:r>
              <a:rPr lang="is-IS" altLang="en-US" sz="3200" dirty="0">
                <a:ea typeface="ＭＳ Ｐゴシック" panose="020B0600070205080204" pitchFamily="34" charset="-128"/>
              </a:rPr>
              <a:t>…My </a:t>
            </a:r>
            <a:r>
              <a:rPr lang="is-IS" altLang="en-US" sz="2800" dirty="0">
                <a:ea typeface="ＭＳ Ｐゴシック" panose="020B0600070205080204" pitchFamily="34" charset="-128"/>
              </a:rPr>
              <a:t>Vantage</a:t>
            </a:r>
            <a:r>
              <a:rPr lang="is-IS" altLang="en-US" sz="3200" dirty="0">
                <a:ea typeface="ＭＳ Ｐゴシック" panose="020B0600070205080204" pitchFamily="34" charset="-128"/>
              </a:rPr>
              <a:t> Points</a:t>
            </a:r>
            <a:br>
              <a:rPr lang="en-US" sz="3200" dirty="0"/>
            </a:b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993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"/>
          <p:cNvSpPr txBox="1">
            <a:spLocks noGrp="1"/>
          </p:cNvSpPr>
          <p:nvPr>
            <p:ph type="body" idx="1"/>
          </p:nvPr>
        </p:nvSpPr>
        <p:spPr>
          <a:xfrm>
            <a:off x="227013" y="1022351"/>
            <a:ext cx="8682404" cy="508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Your name &amp; background?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What program / degree are you pursuing?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What is your final project about?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What would you like to get out of this class?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What are your favorite: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Hobbies / Fun things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What would you love to be doing (working on) in 5 years?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Anything else you want to share about yourself?</a:t>
            </a:r>
          </a:p>
          <a:p>
            <a:pPr marL="0" lvl="0" indent="0">
              <a:buSzPts val="2000"/>
            </a:pPr>
            <a:endParaRPr lang="en-US" sz="1600" dirty="0"/>
          </a:p>
        </p:txBody>
      </p:sp>
      <p:sp>
        <p:nvSpPr>
          <p:cNvPr id="425" name="Google Shape;425;p6"/>
          <p:cNvSpPr txBox="1">
            <a:spLocks noGrp="1"/>
          </p:cNvSpPr>
          <p:nvPr>
            <p:ph type="title"/>
          </p:nvPr>
        </p:nvSpPr>
        <p:spPr>
          <a:xfrm>
            <a:off x="227013" y="274639"/>
            <a:ext cx="7923694" cy="62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altLang="en-US" sz="3200" dirty="0">
                <a:ea typeface="ＭＳ Ｐゴシック" panose="020B0600070205080204" pitchFamily="34" charset="-128"/>
              </a:rPr>
              <a:t>Please Introduce Yourself</a:t>
            </a:r>
            <a:endParaRPr sz="3200" dirty="0"/>
          </a:p>
        </p:txBody>
      </p:sp>
      <p:sp>
        <p:nvSpPr>
          <p:cNvPr id="426" name="Google Shape;426;p6"/>
          <p:cNvSpPr txBox="1">
            <a:spLocks noGrp="1"/>
          </p:cNvSpPr>
          <p:nvPr>
            <p:ph type="ftr" idx="11"/>
          </p:nvPr>
        </p:nvSpPr>
        <p:spPr>
          <a:xfrm>
            <a:off x="1682840" y="6519572"/>
            <a:ext cx="3887273" cy="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2015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8736326" y="6498043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6"/>
          <p:cNvSpPr txBox="1">
            <a:spLocks noGrp="1"/>
          </p:cNvSpPr>
          <p:nvPr>
            <p:ph type="ftr" idx="11"/>
          </p:nvPr>
        </p:nvSpPr>
        <p:spPr>
          <a:xfrm>
            <a:off x="1224275" y="6519575"/>
            <a:ext cx="4810500" cy="2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Stevens Institute of Technology. All Rights Reserved.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378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3"/>
          <p:cNvSpPr txBox="1">
            <a:spLocks noGrp="1"/>
          </p:cNvSpPr>
          <p:nvPr>
            <p:ph type="title"/>
          </p:nvPr>
        </p:nvSpPr>
        <p:spPr>
          <a:xfrm>
            <a:off x="227012" y="129458"/>
            <a:ext cx="7923693" cy="864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Relevant Hardware Projects : DARPA’s E3D and Urban Scape</a:t>
            </a:r>
            <a:endParaRPr sz="2800" dirty="0"/>
          </a:p>
        </p:txBody>
      </p:sp>
      <p:sp>
        <p:nvSpPr>
          <p:cNvPr id="421" name="Google Shape;421;p33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/>
          </a:p>
        </p:txBody>
      </p:sp>
      <p:sp>
        <p:nvSpPr>
          <p:cNvPr id="423" name="Google Shape;423;p33"/>
          <p:cNvSpPr txBox="1"/>
          <p:nvPr/>
        </p:nvSpPr>
        <p:spPr>
          <a:xfrm>
            <a:off x="49325" y="6490150"/>
            <a:ext cx="6132600" cy="3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alibri"/>
                <a:ea typeface="Calibri"/>
                <a:cs typeface="Calibri"/>
                <a:sym typeface="Calibri"/>
              </a:rPr>
              <a:t>                                       </a:t>
            </a:r>
            <a:r>
              <a:rPr lang="en-US" sz="10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2020 Stevens Institute of Technology. All Rights Reserved.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C080B-7802-D4C9-E817-965FDC659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1006359"/>
            <a:ext cx="3341091" cy="5079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C92BB5-CA32-07D2-CBD5-2FD2FC40C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103" y="1081765"/>
            <a:ext cx="2781568" cy="243470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5D8A97D-E2D6-0CA2-0647-C3A319B1C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848" y="1120820"/>
            <a:ext cx="2437712" cy="1879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http://geo-intel.com/SPT-Images/Homepage/CogOne.jpg">
            <a:extLst>
              <a:ext uri="{FF2B5EF4-FFF2-40B4-BE49-F238E27FC236}">
                <a16:creationId xmlns:a16="http://schemas.microsoft.com/office/drawing/2014/main" id="{E199ADAA-FD8E-4269-4DA1-68955AA20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8" t="3222" r="55296" b="72470"/>
          <a:stretch/>
        </p:blipFill>
        <p:spPr bwMode="auto">
          <a:xfrm>
            <a:off x="5878516" y="3053489"/>
            <a:ext cx="2932881" cy="14152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AC8147A-0CE2-BBDF-4FEE-24B7C7D77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1" t="69281" r="31861" b="2304"/>
          <a:stretch/>
        </p:blipFill>
        <p:spPr bwMode="auto">
          <a:xfrm>
            <a:off x="5878517" y="4558883"/>
            <a:ext cx="2932881" cy="172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42C2A1EF-1699-3E4D-E93F-21FA52B30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849" y="2946091"/>
            <a:ext cx="2335667" cy="326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3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71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Relevant Hardware Projects : Multi-Flash Analog to Digital Converter</a:t>
            </a:r>
            <a:endParaRPr sz="2800" dirty="0"/>
          </a:p>
        </p:txBody>
      </p:sp>
      <p:sp>
        <p:nvSpPr>
          <p:cNvPr id="421" name="Google Shape;421;p33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/>
          </a:p>
        </p:txBody>
      </p:sp>
      <p:sp>
        <p:nvSpPr>
          <p:cNvPr id="423" name="Google Shape;423;p33"/>
          <p:cNvSpPr txBox="1"/>
          <p:nvPr/>
        </p:nvSpPr>
        <p:spPr>
          <a:xfrm>
            <a:off x="49325" y="6490150"/>
            <a:ext cx="6132600" cy="3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alibri"/>
                <a:ea typeface="Calibri"/>
                <a:cs typeface="Calibri"/>
                <a:sym typeface="Calibri"/>
              </a:rPr>
              <a:t>                                       </a:t>
            </a:r>
            <a:r>
              <a:rPr lang="en-US" sz="10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2020 Stevens Institute of Technology. All Rights Reserved.</a:t>
            </a:r>
            <a:endParaRPr sz="10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04E2996E-B647-9DDF-D846-77030C883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278" y="994297"/>
            <a:ext cx="4235443" cy="502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1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3"/>
          <p:cNvSpPr txBox="1">
            <a:spLocks noGrp="1"/>
          </p:cNvSpPr>
          <p:nvPr>
            <p:ph type="title"/>
          </p:nvPr>
        </p:nvSpPr>
        <p:spPr>
          <a:xfrm>
            <a:off x="227012" y="274636"/>
            <a:ext cx="7923693" cy="86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Relevant Projects : PC Oscilloscope and Synchronous Data Acquisition for Period Estimation</a:t>
            </a:r>
            <a:endParaRPr sz="2800" dirty="0"/>
          </a:p>
        </p:txBody>
      </p:sp>
      <p:sp>
        <p:nvSpPr>
          <p:cNvPr id="421" name="Google Shape;421;p33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/>
          </a:p>
        </p:txBody>
      </p:sp>
      <p:sp>
        <p:nvSpPr>
          <p:cNvPr id="423" name="Google Shape;423;p33"/>
          <p:cNvSpPr txBox="1"/>
          <p:nvPr/>
        </p:nvSpPr>
        <p:spPr>
          <a:xfrm>
            <a:off x="49325" y="6490150"/>
            <a:ext cx="6132600" cy="3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Calibri"/>
                <a:ea typeface="Calibri"/>
                <a:cs typeface="Calibri"/>
                <a:sym typeface="Calibri"/>
              </a:rPr>
              <a:t>                                       </a:t>
            </a:r>
            <a:r>
              <a:rPr lang="en-US" sz="105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2020 Stevens Institute of Technology. All Rights Reserved.</a:t>
            </a:r>
            <a:endParaRPr sz="105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9E78B91F-8A59-8097-1633-0E3CB6F16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43" y="1209537"/>
            <a:ext cx="3384223" cy="26077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E2F176A2-C901-67F8-5AD2-85B570B18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794" y="1334367"/>
            <a:ext cx="4623258" cy="4842938"/>
          </a:xfrm>
          <a:prstGeom prst="rect">
            <a:avLst/>
          </a:prstGeom>
        </p:spPr>
      </p:pic>
      <p:pic>
        <p:nvPicPr>
          <p:cNvPr id="3" name="Picture 2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8C76DE3-FD2A-961D-94EF-7E0B28C74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48" y="4007223"/>
            <a:ext cx="4270134" cy="19088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76513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8A09FF83-EA94-315F-D054-204A65A83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669" y="898504"/>
            <a:ext cx="2116794" cy="28808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0" name="Google Shape;420;p33"/>
          <p:cNvSpPr txBox="1">
            <a:spLocks noGrp="1"/>
          </p:cNvSpPr>
          <p:nvPr>
            <p:ph type="title"/>
          </p:nvPr>
        </p:nvSpPr>
        <p:spPr>
          <a:xfrm>
            <a:off x="227012" y="274636"/>
            <a:ext cx="7923693" cy="86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Relevant Projects : Turntable Controller for Product Photography</a:t>
            </a:r>
            <a:endParaRPr sz="2800" dirty="0"/>
          </a:p>
        </p:txBody>
      </p:sp>
      <p:sp>
        <p:nvSpPr>
          <p:cNvPr id="421" name="Google Shape;421;p33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/>
          </a:p>
        </p:txBody>
      </p:sp>
      <p:sp>
        <p:nvSpPr>
          <p:cNvPr id="423" name="Google Shape;423;p33"/>
          <p:cNvSpPr txBox="1"/>
          <p:nvPr/>
        </p:nvSpPr>
        <p:spPr>
          <a:xfrm>
            <a:off x="49325" y="6490150"/>
            <a:ext cx="6132600" cy="3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Calibri"/>
                <a:ea typeface="Calibri"/>
                <a:cs typeface="Calibri"/>
                <a:sym typeface="Calibri"/>
              </a:rPr>
              <a:t>                                       </a:t>
            </a:r>
            <a:r>
              <a:rPr lang="en-US" sz="105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2020 Stevens Institute of Technology. All Rights Reserved.</a:t>
            </a:r>
            <a:endParaRPr sz="105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picture containing text, microscope&#10;&#10;Description automatically generated">
            <a:extLst>
              <a:ext uri="{FF2B5EF4-FFF2-40B4-BE49-F238E27FC236}">
                <a16:creationId xmlns:a16="http://schemas.microsoft.com/office/drawing/2014/main" id="{DFF9DCFA-BF0A-7D31-6E99-AFE4EC67B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925" y="3809213"/>
            <a:ext cx="2439477" cy="2439477"/>
          </a:xfrm>
          <a:prstGeom prst="rect">
            <a:avLst/>
          </a:prstGeom>
        </p:spPr>
      </p:pic>
      <p:pic>
        <p:nvPicPr>
          <p:cNvPr id="9" name="Picture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AF36E88-5DA3-3FE1-DAB3-F16C189EE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619" y="3900111"/>
            <a:ext cx="2879019" cy="2238436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4095E01-9DD9-D3BE-9EFD-BE8427498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37" y="1295132"/>
            <a:ext cx="1401113" cy="140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666BFE2-945E-3B8F-B1E6-94217897C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606" y="1295132"/>
            <a:ext cx="2653506" cy="19901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 descr="A picture containing text, indoor, wall, cluttered&#10;&#10;Description automatically generated">
            <a:extLst>
              <a:ext uri="{FF2B5EF4-FFF2-40B4-BE49-F238E27FC236}">
                <a16:creationId xmlns:a16="http://schemas.microsoft.com/office/drawing/2014/main" id="{DD6B84A9-B89B-92FF-6461-2393569120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969"/>
          <a:stretch/>
        </p:blipFill>
        <p:spPr>
          <a:xfrm>
            <a:off x="169255" y="3047848"/>
            <a:ext cx="2116795" cy="3066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 descr="Text&#10;&#10;Description automatically generated with low confidence">
            <a:extLst>
              <a:ext uri="{FF2B5EF4-FFF2-40B4-BE49-F238E27FC236}">
                <a16:creationId xmlns:a16="http://schemas.microsoft.com/office/drawing/2014/main" id="{871E8A86-80F6-F5F8-BC17-C6816BF6F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5791" y="1693274"/>
            <a:ext cx="1722892" cy="16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64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3"/>
          <p:cNvSpPr txBox="1">
            <a:spLocks noGrp="1"/>
          </p:cNvSpPr>
          <p:nvPr>
            <p:ph type="title"/>
          </p:nvPr>
        </p:nvSpPr>
        <p:spPr>
          <a:xfrm>
            <a:off x="227012" y="274637"/>
            <a:ext cx="7923693" cy="46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VHDL and Building Your Own Boards</a:t>
            </a:r>
            <a:endParaRPr sz="2800" dirty="0"/>
          </a:p>
        </p:txBody>
      </p:sp>
      <p:sp>
        <p:nvSpPr>
          <p:cNvPr id="421" name="Google Shape;421;p33"/>
          <p:cNvSpPr txBox="1">
            <a:spLocks noGrp="1"/>
          </p:cNvSpPr>
          <p:nvPr>
            <p:ph type="sldNum" idx="12"/>
          </p:nvPr>
        </p:nvSpPr>
        <p:spPr>
          <a:xfrm>
            <a:off x="8708568" y="6529848"/>
            <a:ext cx="370115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/>
          </a:p>
        </p:txBody>
      </p:sp>
      <p:sp>
        <p:nvSpPr>
          <p:cNvPr id="423" name="Google Shape;423;p33"/>
          <p:cNvSpPr txBox="1"/>
          <p:nvPr/>
        </p:nvSpPr>
        <p:spPr>
          <a:xfrm>
            <a:off x="49325" y="6490150"/>
            <a:ext cx="6132600" cy="36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Calibri"/>
                <a:ea typeface="Calibri"/>
                <a:cs typeface="Calibri"/>
                <a:sym typeface="Calibri"/>
              </a:rPr>
              <a:t>                                       </a:t>
            </a:r>
            <a:r>
              <a:rPr lang="en-US" sz="105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© 2020 Stevens Institute of Technology. All Rights Reserved.</a:t>
            </a:r>
            <a:endParaRPr sz="105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icture containing music&#10;&#10;Description automatically generated">
            <a:extLst>
              <a:ext uri="{FF2B5EF4-FFF2-40B4-BE49-F238E27FC236}">
                <a16:creationId xmlns:a16="http://schemas.microsoft.com/office/drawing/2014/main" id="{37901A95-8220-E35C-2EAF-B07C3228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43" y="930266"/>
            <a:ext cx="2149986" cy="2059651"/>
          </a:xfrm>
          <a:prstGeom prst="rect">
            <a:avLst/>
          </a:prstGeom>
        </p:spPr>
      </p:pic>
      <p:pic>
        <p:nvPicPr>
          <p:cNvPr id="5" name="Picture 4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D8D690FA-3AEC-0B72-9EA1-0CC4A20C6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597" y="915596"/>
            <a:ext cx="2507409" cy="19876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A close-up of a ferris wheel&#10;&#10;Description automatically generated with medium confidence">
            <a:extLst>
              <a:ext uri="{FF2B5EF4-FFF2-40B4-BE49-F238E27FC236}">
                <a16:creationId xmlns:a16="http://schemas.microsoft.com/office/drawing/2014/main" id="{457A18D8-86D7-9EE6-4843-27C4EB52B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798" y="3976297"/>
            <a:ext cx="2778190" cy="20823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Picture 19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1F319BAD-01D1-368C-7BE1-B3E49A1BB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202" y="3976297"/>
            <a:ext cx="2488856" cy="20823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Picture 21" descr="A picture containing indoor, green, tool&#10;&#10;Description automatically generated">
            <a:extLst>
              <a:ext uri="{FF2B5EF4-FFF2-40B4-BE49-F238E27FC236}">
                <a16:creationId xmlns:a16="http://schemas.microsoft.com/office/drawing/2014/main" id="{09F923C5-47BC-89D7-A5CE-6D87C7D79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1386" y="1887878"/>
            <a:ext cx="3142239" cy="19876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A80C2349-C9B3-F178-D4D1-34F8DE9386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042" y="3162346"/>
            <a:ext cx="3840909" cy="22550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Picture 17" descr="A close-up of a drop of water&#10;&#10;Description automatically generated with medium confidence">
            <a:extLst>
              <a:ext uri="{FF2B5EF4-FFF2-40B4-BE49-F238E27FC236}">
                <a16:creationId xmlns:a16="http://schemas.microsoft.com/office/drawing/2014/main" id="{CF555250-B8F5-594E-3E16-B121F65FE1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6574" y="743167"/>
            <a:ext cx="1748325" cy="19876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0745582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- No Photos">
  <a:themeElements>
    <a:clrScheme name="Custom 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432</Words>
  <Application>Microsoft Macintosh PowerPoint</Application>
  <PresentationFormat>On-screen Show (4:3)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Century Gothic</vt:lpstr>
      <vt:lpstr>Times New Roman</vt:lpstr>
      <vt:lpstr>Cover Slides</vt:lpstr>
      <vt:lpstr>Content - No Photos</vt:lpstr>
      <vt:lpstr>PowerPoint Presentation</vt:lpstr>
      <vt:lpstr>Agenda </vt:lpstr>
      <vt:lpstr>A Little About Me…My Vantage Points </vt:lpstr>
      <vt:lpstr>Please Introduce Yourself</vt:lpstr>
      <vt:lpstr>Relevant Hardware Projects : DARPA’s E3D and Urban Scape</vt:lpstr>
      <vt:lpstr>Relevant Hardware Projects : Multi-Flash Analog to Digital Converter</vt:lpstr>
      <vt:lpstr>Relevant Projects : PC Oscilloscope and Synchronous Data Acquisition for Period Estimation</vt:lpstr>
      <vt:lpstr>Relevant Projects : Turntable Controller for Product Photography</vt:lpstr>
      <vt:lpstr>VHDL and Building Your Own Boards</vt:lpstr>
      <vt:lpstr>Understanding The Class Progress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Imagen Labs</cp:lastModifiedBy>
  <cp:revision>10</cp:revision>
  <dcterms:modified xsi:type="dcterms:W3CDTF">2022-11-01T15:19:25Z</dcterms:modified>
</cp:coreProperties>
</file>